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97280"/>
            <a:ext cx="8046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IoT-Based Smart Energy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System Using ESP32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3017520"/>
            <a:ext cx="2286000" cy="4572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Dustin Bloss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3611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ETEC-495 Seminar Project  ·  Spring 2026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39776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Advisor: Professor Lazaros Pavlidis  ·  May 6,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Analysis — Why This Matters</a:t>
            </a:r>
            <a:endParaRPr lang="en-US" sz="2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4846320" cy="3931920"/>
        </p:xfrm>
        <a:graphic>
          <a:graphicData uri="http://schemas.openxmlformats.org/drawingml/2006/table">
            <a:tbl>
              <a:tblPr/>
              <a:tblGrid>
                <a:gridCol w="3657600"/>
                <a:gridCol w="1188720"/>
              </a:tblGrid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Component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ESP32 Dev Board (×2 — 1 replacement)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$17.98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PZEM-004T v3.0 Energy Module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$17.99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ACS712 Current Sensor (30A)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$2.50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20×4 LCD Display w/ I2C Adapter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$6.49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Hi-Link 5V Power Module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$8.99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CT Clamp (Current Transformer)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$5.99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Breadboard + Jumper Wires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$13.98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Resistors, Fuse, Misc.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$12.49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394960" y="804672"/>
            <a:ext cx="3474720" cy="14173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394960" y="896112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Build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394960" y="1207008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$86.41</a:t>
            </a:r>
            <a:endParaRPr lang="en-US" sz="3800" dirty="0"/>
          </a:p>
        </p:txBody>
      </p:sp>
      <p:sp>
        <p:nvSpPr>
          <p:cNvPr id="8" name="Shape 5"/>
          <p:cNvSpPr/>
          <p:nvPr/>
        </p:nvSpPr>
        <p:spPr>
          <a:xfrm>
            <a:off x="5394960" y="2395728"/>
            <a:ext cx="3474720" cy="71323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394960" y="2395728"/>
            <a:ext cx="91440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577840" y="245059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Sense®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635240" y="2450592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$299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577840" y="276148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$10/mo subscription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5394960" y="3200400"/>
            <a:ext cx="3474720" cy="71323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394960" y="3200400"/>
            <a:ext cx="91440" cy="71323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577840" y="325526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Emporia Vue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635240" y="3255264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$69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577840" y="356616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subscription required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5394960" y="4005072"/>
            <a:ext cx="3474720" cy="71323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5394960" y="4005072"/>
            <a:ext cx="91440" cy="713232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577840" y="405993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Eyedro Home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7635240" y="4059936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$179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5577840" y="437083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cloud fees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5394960" y="4846320"/>
            <a:ext cx="3474720" cy="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274320" y="4828032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save up to $212 upfront — and $0/month forever.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274320" y="516636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app. No subscription. No cloud lock-in. Just open data — yours to own.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&amp; Milestones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2560320" cy="82296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5039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 hrs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129844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804672"/>
            <a:ext cx="2560320" cy="82296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85039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 hrs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3200400" y="129844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035040" y="804672"/>
            <a:ext cx="2560320" cy="822960"/>
          </a:xfrm>
          <a:prstGeom prst="rect">
            <a:avLst/>
          </a:prstGeom>
          <a:solidFill>
            <a:srgbClr val="FAD7A0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85039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+54%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035040" y="129844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Variance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1847088"/>
            <a:ext cx="2651760" cy="274320"/>
          </a:xfrm>
          <a:prstGeom prst="rect">
            <a:avLst/>
          </a:prstGeom>
          <a:solidFill>
            <a:srgbClr val="0D1B2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944368" y="1847088"/>
            <a:ext cx="1005840" cy="274320"/>
          </a:xfrm>
          <a:prstGeom prst="rect">
            <a:avLst/>
          </a:prstGeom>
          <a:solidFill>
            <a:srgbClr val="0D1B2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968496" y="1847088"/>
            <a:ext cx="1005840" cy="274320"/>
          </a:xfrm>
          <a:prstGeom prst="rect">
            <a:avLst/>
          </a:prstGeom>
          <a:solidFill>
            <a:srgbClr val="0D1B2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2176272"/>
            <a:ext cx="4700016" cy="34747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2231136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&amp; Planning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944368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hrs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968496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hrs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2578608"/>
            <a:ext cx="4700016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2633472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Ordering Parts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944368" y="2633472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hrs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968496" y="2633472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hrs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2980944"/>
            <a:ext cx="4700016" cy="34747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7472" y="3035808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Assembly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944368" y="30358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hrs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968496" y="30358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hrs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3383280"/>
            <a:ext cx="4700016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47472" y="3438144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Development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944368" y="3438144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hrs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968496" y="3438144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hrs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274320" y="3785616"/>
            <a:ext cx="4700016" cy="34747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7472" y="3840480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&amp; Calibration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944368" y="384048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hrs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968496" y="384048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hrs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274320" y="4187952"/>
            <a:ext cx="4700016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7472" y="4242816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 (unplanned)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2944368" y="424281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hrs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968496" y="424281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hrs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4590288"/>
            <a:ext cx="4700016" cy="347472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4645152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&amp; Presentation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2944368" y="4645152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hrs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3968496" y="4645152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hrs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274320" y="4974336"/>
            <a:ext cx="47000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biggest variance was the 10 unplanned hours of troubleshooting.</a:t>
            </a:r>
            <a:endParaRPr lang="en-US" sz="950" dirty="0"/>
          </a:p>
        </p:txBody>
      </p:sp>
      <p:pic>
        <p:nvPicPr>
          <p:cNvPr id="45" name="Image 0" descr="/home/claude/gantt_hq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640" y="1828800"/>
            <a:ext cx="379476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Impact &amp; Market Analysis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🇺🇸  United States Market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65760" y="123444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66M+ smart home households — clear audience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7830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subscription fees vs Sense® ($299+)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3317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Open-source DIY appeal on GitHub &amp; Reddit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8803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YouTube tutorials for organic reach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34290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Kickstarter/Indiegogo launch strategy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777240"/>
            <a:ext cx="0" cy="4023360"/>
          </a:xfrm>
          <a:prstGeom prst="line">
            <a:avLst/>
          </a:prstGeom>
          <a:noFill/>
          <a:ln w="12700">
            <a:solidFill>
              <a:srgbClr val="D8DC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82296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🇮🇳  India Market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46320" y="123444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Fast-growing energy market, 1.4B people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17830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High electricity costs drive savings focus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23317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230V / 50Hz compatible out of the box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0" y="28803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Parts available locally (Robu.in, Robocraze)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34290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Aligns with India's RDSS smart metering push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 &amp; Future Work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286000" cy="4572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7899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Was Achieved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148132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Real-time energy monitoring with ESP32 + PZEM-004T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02996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Live readings on 20×4 LCD display via I2C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57860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ThingSpeak cloud dashboard over Wi-Fi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12724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Full build under $90 — no subscription needed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07899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Improvements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754880" y="148132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Add cloud logging &amp; historical graphs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0" y="202996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Mobile app push alerts for power spikes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54880" y="257860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Expand to multi-circuit monitoring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312724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3D-printed enclosure for clean install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4251960"/>
            <a:ext cx="8229600" cy="36576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343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|  Dustin Bloss  |  ETEC-495 Spring 2026  |  Prof. Lazaros Pavlidis  |  NYIT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Overview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it?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IoT-based system that measures real-time electrical energy consumption using an ESP32 microcontroller. It reads voltage and current through the ACS712 sensor and PZEM-004T module, calculates power and energy, displays the data on a 20×4 LCD screen, and sends readings to the ThingSpeak cloud dashboard over Wi-Fi.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2331720"/>
            <a:ext cx="2651760" cy="246888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2487168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57200" y="30175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Voltage, current, power (W) &amp; energy (Wh) using ACS712 + PZEM-004T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2331720"/>
            <a:ext cx="2651760" cy="24688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2487168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291840" y="30175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readings on a 20×4 LCD screen, updated every 500ms via I2C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2331720"/>
            <a:ext cx="2651760" cy="246888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35040" y="2487168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Transmit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126480" y="30175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sent to ThingSpeak cloud over Wi-Fi every 15 seconds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Components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251960" cy="100584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80467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86868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Dev Board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brain of the system. A small microcontroller with built-in Wi-Fi. Runs all the code — reads sensors, calculates power, drives the LCD, and pushes data to the cloud.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663440" y="804672"/>
            <a:ext cx="4251960" cy="100584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80467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86868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ACS712 Current Sensor (30A)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46320" y="118872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current using a magnetic field (Hall effect) — no need to cut the wire. Outputs a small analog voltage that the ESP32 reads on GPIO35 to determine how many amps are flowing.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1901952"/>
            <a:ext cx="42519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90195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96596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Voltage Divider (R1=100kΩ, R2=10kΩ)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228600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resistors that scale a higher voltage down to 0–3.3V — the safe range for the ESP32 ADC. Without this, the ESP32 input pin would be damaged by higher voltages.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63440" y="1901952"/>
            <a:ext cx="42519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63440" y="190195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196596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PZEM-004T v3.0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46320" y="228600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energy metering module, far more accurate than basic sensors. Measures AC voltage, current, watts, and kilowatt-hours. Communicates with the ESP32 over UART serial.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2999232"/>
            <a:ext cx="4251960" cy="100584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299923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06324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20×4 LCD Display (I2C)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338328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20-column by 4-row character screen showing live readings locally. Uses only 2 wires (SDA + SCL) via I2C protocol through a small backpack adapter on the back of the display.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663440" y="2999232"/>
            <a:ext cx="4251960" cy="1005840"/>
          </a:xfrm>
          <a:prstGeom prst="rect">
            <a:avLst/>
          </a:prstGeom>
          <a:solidFill>
            <a:srgbClr val="F0F2F4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63440" y="299923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306324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Hi-Link HLK-5M05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846320" y="338328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AC-to-DC power module that plugs straight into 120V mains and outputs clean 5V DC. Powers the ESP32 and all other modules — no separate wall adapter needed.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74320" y="4096512"/>
            <a:ext cx="42519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74320" y="409651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1605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 Clamp (Current Transformer)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" y="448056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clip-on sensor that wraps around a live wire without cutting it. Detects the magnetic field from current flow and feeds a proportional signal into the ACS712 sensor.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663440" y="4096512"/>
            <a:ext cx="42519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CE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63440" y="4096512"/>
            <a:ext cx="91440" cy="100584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0" y="4160520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Breadboard + Jumper Wires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846320" y="4480560"/>
            <a:ext cx="39776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prototyping without soldering. Components and wires press into holes to make connections. Color-coded jumpers (red = power, black = ground) keep wiring organized.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9144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 Build — Prototype</a:t>
            </a:r>
            <a:endParaRPr lang="en-US" sz="2600" dirty="0"/>
          </a:p>
        </p:txBody>
      </p:sp>
      <p:pic>
        <p:nvPicPr>
          <p:cNvPr id="3" name="Image 0" descr="/home/claude/circuit_photo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85800"/>
            <a:ext cx="6400800" cy="360273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949440" y="749808"/>
            <a:ext cx="1920240" cy="68580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949440" y="822960"/>
            <a:ext cx="19202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PZEM-004T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Module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6949440" y="1664208"/>
            <a:ext cx="1920240" cy="68580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949440" y="1737360"/>
            <a:ext cx="19202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Board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6949440" y="2578608"/>
            <a:ext cx="1920240" cy="68580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949440" y="2651760"/>
            <a:ext cx="19202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 Current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Clamp Sensor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6949440" y="3493008"/>
            <a:ext cx="1920240" cy="68580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949440" y="3566160"/>
            <a:ext cx="19202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20×4 LCD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6576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By: Dustin Bloss  |  ETEC-495  |  Spring 2026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417320"/>
            <a:ext cx="146304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6002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/ Load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121408" y="1417320"/>
            <a:ext cx="1463040" cy="1188720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121408" y="16002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ACS712 +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PZEM-004T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968496" y="1417320"/>
            <a:ext cx="1463040" cy="11887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68496" y="16002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(Main Board)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815584" y="1417320"/>
            <a:ext cx="1463040" cy="11887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15584" y="16002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ThingSpeak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662672" y="1417320"/>
            <a:ext cx="1463040" cy="11887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662672" y="160020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/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737360" y="1965960"/>
            <a:ext cx="384048" cy="0"/>
          </a:xfrm>
          <a:prstGeom prst="line">
            <a:avLst/>
          </a:prstGeom>
          <a:noFill/>
          <a:ln w="25400">
            <a:solidFill>
              <a:srgbClr val="2C3E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956816" y="1783080"/>
            <a:ext cx="228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3584448" y="1965960"/>
            <a:ext cx="384048" cy="0"/>
          </a:xfrm>
          <a:prstGeom prst="line">
            <a:avLst/>
          </a:prstGeom>
          <a:noFill/>
          <a:ln w="25400">
            <a:solidFill>
              <a:srgbClr val="2C3E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03904" y="1783080"/>
            <a:ext cx="228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431536" y="1965960"/>
            <a:ext cx="384048" cy="0"/>
          </a:xfrm>
          <a:prstGeom prst="line">
            <a:avLst/>
          </a:prstGeom>
          <a:noFill/>
          <a:ln w="25400">
            <a:solidFill>
              <a:srgbClr val="2C3E5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50992" y="1783080"/>
            <a:ext cx="228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7278624" y="1965960"/>
            <a:ext cx="384048" cy="0"/>
          </a:xfrm>
          <a:prstGeom prst="line">
            <a:avLst/>
          </a:prstGeom>
          <a:noFill/>
          <a:ln w="25400">
            <a:solidFill>
              <a:srgbClr val="2C3E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98080" y="1783080"/>
            <a:ext cx="228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700016" y="2606040"/>
            <a:ext cx="0" cy="457200"/>
          </a:xfrm>
          <a:prstGeom prst="line">
            <a:avLst/>
          </a:prstGeom>
          <a:noFill/>
          <a:ln w="25400">
            <a:solidFill>
              <a:srgbClr val="2C3E5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968496" y="3063240"/>
            <a:ext cx="1463040" cy="914400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968496" y="31546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20×4 LCD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(I2C)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775765" y="2715768"/>
            <a:ext cx="177027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ADC / UART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777179" y="2715768"/>
            <a:ext cx="1847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Wi-Fi (HTTP)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425696" y="2743200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I2C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&amp; Firmware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850392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6868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8686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voltage via GPIO34 ADC → apply voltage divider ratio → real volts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27048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97280" y="1527048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current via GPIO35 ADC → subtract 2.5V offset → ÷ sensitivity → amps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185416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185416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Power:  P = V × I  (watts)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825496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843784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2843784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Accumulate Energy:  E += P × (Δt / 3600)  (watt-hours)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483864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502152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3502152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V, I, P, Wh on 20×4 LCD via I2C every 500 ms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4142232"/>
            <a:ext cx="640080" cy="384048"/>
          </a:xfrm>
          <a:prstGeom prst="rect">
            <a:avLst/>
          </a:prstGeom>
          <a:solidFill>
            <a:srgbClr val="E8620A"/>
          </a:solidFill>
          <a:ln w="12700">
            <a:solidFill>
              <a:srgbClr val="E862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16052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97280" y="416052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15 s — push all 4 values to ThingSpeak cloud over Wi-Fi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80467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Libraries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669280" y="120700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WiFi.h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669280" y="159105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ThingSpeak.h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669280" y="197510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LiquidCrystal_I2C.h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669280" y="235915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PZEM004Tv30.h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669280" y="274320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Wire.h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669280" y="3063240"/>
            <a:ext cx="3200400" cy="17373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806440" y="31546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Equations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806440" y="356616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 = V × 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806440" y="385876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 += P × (Δt / 3600)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06440" y="415137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 = ADC × 3.3/4095 × ratio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06440" y="4443984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 = (ADC×3.3/4095 − 2.5) / 0.1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Journey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1005840" cy="384048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59536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1–2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389888" y="969264"/>
            <a:ext cx="109728" cy="109728"/>
          </a:xfrm>
          <a:prstGeom prst="ellipse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435608" y="1078992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0" y="841248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 Advisor Meeting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645920" y="1106424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Confirmed project scope with Prof. Pavlidis. Selected ESP32 as the single main board for the entire system.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53896"/>
            <a:ext cx="1005840" cy="384048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472184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3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389888" y="1581912"/>
            <a:ext cx="109728" cy="109728"/>
          </a:xfrm>
          <a:prstGeom prst="ellipse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435608" y="1691640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0" y="1453896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Submitted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645920" y="1719072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 1-page proposal with Gantt chart. Ordered parts on Amazon &amp; AliExpress.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2066544"/>
            <a:ext cx="1005840" cy="384048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2084832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5–7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389888" y="2194560"/>
            <a:ext cx="109728" cy="109728"/>
          </a:xfrm>
          <a:prstGeom prst="ellipse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435608" y="2304288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0" y="2066544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 Wiring &amp; First Readings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645920" y="2331720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Wired ACS712 and PZEM-004T to the ESP32. Got first successful current and voltage readings.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2679192"/>
            <a:ext cx="10058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2697480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7–8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389888" y="2807208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435608" y="2916936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645920" y="2679192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— ACS712 Fried the ESP32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645920" y="2944368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ACS712 (HW-670) module caused an overcurrent event that killed the ESP32. Ordered a replacement board immediately.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3291840"/>
            <a:ext cx="10058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3310128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8–9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1389888" y="3419856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435608" y="3529584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645920" y="3291840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Wiring &amp; Screen Issues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645920" y="3557016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 clamp was on the wrong conductor — fixed by moving to live wire only. LCD had no display — turned out a jumper wire was missing. Added it and the screen came on.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74320" y="3904488"/>
            <a:ext cx="1005840" cy="384048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3922776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9–11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1389888" y="4032504"/>
            <a:ext cx="109728" cy="109728"/>
          </a:xfrm>
          <a:prstGeom prst="ellipse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435608" y="4142232"/>
            <a:ext cx="0" cy="338328"/>
          </a:xfrm>
          <a:prstGeom prst="line">
            <a:avLst/>
          </a:prstGeom>
          <a:noFill/>
          <a:ln w="19050">
            <a:solidFill>
              <a:srgbClr val="D0D5D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645920" y="3904488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Rebuild &amp; Integration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645920" y="4169664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ESP32 arrived. Rewired cleanly. LCD, PZEM-004T, and ACS712 all working together. ThingSpeak cloud upload confirmed.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4517136"/>
            <a:ext cx="1005840" cy="38404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4320" y="4535424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12–14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1389888" y="4645152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645920" y="4517136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Testing, Report &amp; Presentation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1645920" y="4782312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functional testing with known load. Written report completed. PowerPoint and video presentation prepared.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Issues &amp; Solutions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932688"/>
          </a:xfrm>
          <a:prstGeom prst="rect">
            <a:avLst/>
          </a:prstGeom>
          <a:solidFill>
            <a:srgbClr val="FEF3F0"/>
          </a:solidFill>
          <a:ln w="15240">
            <a:solidFill>
              <a:srgbClr val="E8620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859536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ACS712 (HW-670) Fried the ESP32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84048" y="118872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wiring the ACS712 current sensor module, an overcurrent event hit the breadboard power rail — the ESP32 completely stopped responding with no USB or serial output.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434840" y="109728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800600" y="804672"/>
            <a:ext cx="4069080" cy="932688"/>
          </a:xfrm>
          <a:prstGeom prst="rect">
            <a:avLst/>
          </a:prstGeom>
          <a:solidFill>
            <a:srgbClr val="F0FAF4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10328" y="85953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Fix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910328" y="118872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Ordered a replacement ESP32. Added a 1A inline fuse to the power rail. Rewired the ACS712 carefully against the datasheet before re-applying power.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74320" y="1856232"/>
            <a:ext cx="4114800" cy="932688"/>
          </a:xfrm>
          <a:prstGeom prst="rect">
            <a:avLst/>
          </a:prstGeom>
          <a:solidFill>
            <a:srgbClr val="FEF3F0"/>
          </a:solidFill>
          <a:ln w="15240">
            <a:solidFill>
              <a:srgbClr val="E862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1911096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Wiring Error — CT Clamp on Wrong Wire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84048" y="224028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CT clamp was on the neutral conductor instead of the live wire. The PZEM-004T was reading 0A even with a load connected.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434840" y="214884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4800600" y="1856232"/>
            <a:ext cx="4069080" cy="932688"/>
          </a:xfrm>
          <a:prstGeom prst="rect">
            <a:avLst/>
          </a:prstGeom>
          <a:solidFill>
            <a:srgbClr val="F0FAF4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10328" y="191109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Fix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10328" y="224028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Went back to the datasheet. Moved the CT clamp to the live (LINE) wire only. Readings became accurate immediately.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2907792"/>
            <a:ext cx="4114800" cy="932688"/>
          </a:xfrm>
          <a:prstGeom prst="rect">
            <a:avLst/>
          </a:prstGeom>
          <a:solidFill>
            <a:srgbClr val="FEF3F0"/>
          </a:solidFill>
          <a:ln w="15240">
            <a:solidFill>
              <a:srgbClr val="E8620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" y="2962656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LCD Screen Not Displaying Anything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84048" y="329184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20x4 LCD powered on but showed nothing — no backlight, no text. Checked wiring and I2C address — both looked fine.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434840" y="320040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4800600" y="2907792"/>
            <a:ext cx="4069080" cy="932688"/>
          </a:xfrm>
          <a:prstGeom prst="rect">
            <a:avLst/>
          </a:prstGeom>
          <a:solidFill>
            <a:srgbClr val="F0FAF4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10328" y="296265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Fix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10328" y="329184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 that a jumper wire between the I2C backpack and the breadboard was missing. Added the jumper and the screen came on immediately.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3959352"/>
            <a:ext cx="4114800" cy="932688"/>
          </a:xfrm>
          <a:prstGeom prst="rect">
            <a:avLst/>
          </a:prstGeom>
          <a:solidFill>
            <a:srgbClr val="FEF3F0"/>
          </a:solidFill>
          <a:ln w="15240">
            <a:solidFill>
              <a:srgbClr val="E8620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84048" y="4014216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General Wiring Issues During Build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84048" y="434340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loose or incorrect connections throughout the build caused inconsistent readings and occasional resets.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434840" y="425196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4800600" y="3959352"/>
            <a:ext cx="4069080" cy="932688"/>
          </a:xfrm>
          <a:prstGeom prst="rect">
            <a:avLst/>
          </a:prstGeom>
          <a:solidFill>
            <a:srgbClr val="F0FAF4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10328" y="401421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Fix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910328" y="434340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Slowed down and verified every connection against the wiring diagram before powering on. Color-coded jumpers helped keep everything organized.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&amp; Results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62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Load: 60W Incandescent Bulb</a:t>
            </a:r>
            <a:endParaRPr lang="en-US" sz="15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261872"/>
          <a:ext cx="8412480" cy="2743200"/>
        </p:xfrm>
        <a:graphic>
          <a:graphicData uri="http://schemas.openxmlformats.org/drawingml/2006/table">
            <a:tbl>
              <a:tblPr/>
              <a:tblGrid>
                <a:gridCol w="2286000"/>
                <a:gridCol w="2011680"/>
                <a:gridCol w="2011680"/>
                <a:gridCol w="2103120"/>
              </a:tblGrid>
              <a:tr h="43891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Expected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Voltage (V)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120.0 V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118.3 V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Pass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Current (A)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~0.50 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 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Pass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(W)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~60.0 W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 W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Pass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LCD Refresh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 ms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~520 ms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Pass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ThingSpeak Upload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Every 15s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Every 15s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Pass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65760" y="41605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readings within ±5% of expected values — system performing as designed.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IoT-Based Smart Energy Monitoring System Using ESP32</dc:title>
  <dc:subject>PptxGenJS Presentation</dc:subject>
  <dc:creator>Dustin Bloss</dc:creator>
  <cp:lastModifiedBy>Dustin Bloss</cp:lastModifiedBy>
  <cp:revision>1</cp:revision>
  <dcterms:created xsi:type="dcterms:W3CDTF">2026-05-06T19:10:22Z</dcterms:created>
  <dcterms:modified xsi:type="dcterms:W3CDTF">2026-05-06T19:10:22Z</dcterms:modified>
</cp:coreProperties>
</file>