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46304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 Keypad System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914400" y="2651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D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8051 Microcontroller  ·  CTEC 350  ·  Spring 2026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43891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8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Duke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B2A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Matters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8046720" cy="36576"/>
          </a:xfrm>
          <a:prstGeom prst="rect">
            <a:avLst/>
          </a:prstGeom>
          <a:solidFill>
            <a:srgbClr val="2C5F8A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23444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Keypad-based access control is one of the most common forms of physical security in the real world — and it all runs on embedded systems exactly like the 8051.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02920" y="2240280"/>
            <a:ext cx="3886200" cy="1097280"/>
          </a:xfrm>
          <a:prstGeom prst="rect">
            <a:avLst/>
          </a:prstGeom>
          <a:solidFill>
            <a:srgbClr val="0D2137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331720"/>
            <a:ext cx="3611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DB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network needed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651760"/>
            <a:ext cx="3611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Unlike smart card or phone-based systems, a keypad lock works even if the internet is down or infrastructure fails — critical in industrial settings.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3520440"/>
            <a:ext cx="3886200" cy="1097280"/>
          </a:xfrm>
          <a:prstGeom prst="rect">
            <a:avLst/>
          </a:prstGeom>
          <a:solidFill>
            <a:srgbClr val="0D2137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611880"/>
            <a:ext cx="3611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DB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and reliable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3931920"/>
            <a:ext cx="3611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microcontroller-based keypad system can cost a few dollars in hardware. That is why they are everywhere — from safes to server rooms to gate panels.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17720" y="2240280"/>
            <a:ext cx="3886200" cy="1097280"/>
          </a:xfrm>
          <a:prstGeom prst="rect">
            <a:avLst/>
          </a:prstGeom>
          <a:solidFill>
            <a:srgbClr val="0D2137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2331720"/>
            <a:ext cx="3611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DB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systems are everywhere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0" y="2651760"/>
            <a:ext cx="3611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of the devices around us — appliances, cars, medical equipment — run on small microcontrollers like the 8051. Learning to program one directly in assembly is a core skill for any hardware engineer.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17720" y="3520440"/>
            <a:ext cx="3886200" cy="1097280"/>
          </a:xfrm>
          <a:prstGeom prst="rect">
            <a:avLst/>
          </a:prstGeom>
          <a:solidFill>
            <a:srgbClr val="0D2137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0" y="3611880"/>
            <a:ext cx="3611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DB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constraints, real solutions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754880" y="3931920"/>
            <a:ext cx="3611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8051 has limited RAM and no operating system. Every decision in this project — using lookup tables, multiplexing the display, scanning the keypad — exists because of those constraints. That is what embedded engineering actually looks like.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B2A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It Does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8046720" cy="36576"/>
          </a:xfrm>
          <a:prstGeom prst="rect">
            <a:avLst/>
          </a:prstGeom>
          <a:solidFill>
            <a:srgbClr val="2C5F8A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280160"/>
            <a:ext cx="475488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digital safe that accepts a 4-digit combination on a keypad.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digit typed appears on the 7-segment display and shifts left — just like an ATM.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the correct code (3-5-7-9) and the display flashes OPEn.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code does nothing. Press * to clear and try again.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5669280" y="1280160"/>
            <a:ext cx="2926080" cy="347472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806440" y="146304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5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806440" y="1920240"/>
            <a:ext cx="26517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rooms, electrical panels, and lab storage use keypad locks because they need no network or smart cards — just a code.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806440" y="320040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5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Peripherals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806440" y="3611880"/>
            <a:ext cx="2651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4×4 Matrix Keypad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4-Digit 7-Segment Display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B2A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Hardware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8046720" cy="36576"/>
          </a:xfrm>
          <a:prstGeom prst="rect">
            <a:avLst/>
          </a:prstGeom>
          <a:solidFill>
            <a:srgbClr val="2C5F8A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28016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Keypad — P1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37490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Rows P1.0–P1.3  →  OUTPUT (driven LOW to scan)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Cols P1.4–P1.7  →  INPUT (pulled HIGH)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keys using only 8 pins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 = clear key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480560" y="1280160"/>
            <a:ext cx="36576" cy="3200400"/>
          </a:xfrm>
          <a:prstGeom prst="rect">
            <a:avLst/>
          </a:prstGeom>
          <a:solidFill>
            <a:srgbClr val="D1D5DB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663440" y="12801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 — P2 &amp; P3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663440" y="1783080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Segments a–g  →  P2  (bit 0 through bit 6)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 select  →  P3.0–P3.3  (active LOW)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Common-cathode, 4 digits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Multiplexed at 250 Hz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3794760"/>
            <a:ext cx="8046720" cy="100584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3794760"/>
            <a:ext cx="8046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Map:   P1 → Keypad     P2 → Segment Data     P3 → Digit Select     P0 → Unused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B2A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Keypad Scanning Works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8046720" cy="36576"/>
          </a:xfrm>
          <a:prstGeom prst="rect">
            <a:avLst/>
          </a:prstGeom>
          <a:solidFill>
            <a:srgbClr val="2C5F8A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1280160"/>
            <a:ext cx="1920240" cy="347472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280160"/>
            <a:ext cx="1920240" cy="594360"/>
          </a:xfrm>
          <a:prstGeom prst="rect">
            <a:avLst/>
          </a:prstGeom>
          <a:solidFill>
            <a:srgbClr val="1B2A3B"/>
          </a:solidFill>
          <a:ln w="12700">
            <a:solidFill>
              <a:srgbClr val="1B2A3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80160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94360" y="196596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 one row LOW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17373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P1.0 LOW, all other rows HIGH. Activates row 0 for scanning.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587752" y="1280160"/>
            <a:ext cx="1920240" cy="347472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87752" y="1280160"/>
            <a:ext cx="1920240" cy="594360"/>
          </a:xfrm>
          <a:prstGeom prst="rect">
            <a:avLst/>
          </a:prstGeom>
          <a:solidFill>
            <a:srgbClr val="1B2A3B"/>
          </a:solidFill>
          <a:ln w="12700">
            <a:solidFill>
              <a:srgbClr val="1B2A3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87752" y="1280160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2679192" y="196596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columns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79192" y="2468880"/>
            <a:ext cx="17373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P1.4–P1.7. Any column reading LOW means a key in that row is pressed.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72584" y="1280160"/>
            <a:ext cx="1920240" cy="347472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72584" y="1280160"/>
            <a:ext cx="1920240" cy="594360"/>
          </a:xfrm>
          <a:prstGeom prst="rect">
            <a:avLst/>
          </a:prstGeom>
          <a:solidFill>
            <a:srgbClr val="1B2A3B"/>
          </a:solidFill>
          <a:ln w="12700">
            <a:solidFill>
              <a:srgbClr val="1B2A3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72584" y="1280160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4764024" y="196596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Calculate the key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64024" y="2468880"/>
            <a:ext cx="17373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 = Row × 4 + Column. Row 0, Col 2 → Index 2 → digit 3.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757416" y="1280160"/>
            <a:ext cx="1920240" cy="347472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757416" y="1280160"/>
            <a:ext cx="1920240" cy="594360"/>
          </a:xfrm>
          <a:prstGeom prst="rect">
            <a:avLst/>
          </a:prstGeom>
          <a:solidFill>
            <a:srgbClr val="1B2A3B"/>
          </a:solidFill>
          <a:ln w="12700">
            <a:solidFill>
              <a:srgbClr val="1B2A3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757416" y="1280160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6848856" y="196596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to next row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848856" y="2468880"/>
            <a:ext cx="17373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for all 4 rows. Return FFH if nothing found.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B2A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Display Multiplexing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8046720" cy="36576"/>
          </a:xfrm>
          <a:prstGeom prst="rect">
            <a:avLst/>
          </a:prstGeom>
          <a:solidFill>
            <a:srgbClr val="2C5F8A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23444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display only turns on one digit at a time, but cycles through all four so fast — 250 times per second — that your eye sees all four as always lit. This is persistence of vision.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3840480" cy="265176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1945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Timer 0 ISR — every 1 ms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651760"/>
            <a:ext cx="36576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Blank all digits (prevent ghosting)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Get buffer value for current digit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Convert to 7-seg pattern via SEG_TABLE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Write to P2, enable digit on P3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Advance digit index (0→1→2→3→0)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2103120"/>
            <a:ext cx="3840480" cy="2651760"/>
          </a:xfrm>
          <a:prstGeom prst="rect">
            <a:avLst/>
          </a:prstGeom>
          <a:solidFill>
            <a:srgbClr val="1B2A3B"/>
          </a:solidFill>
          <a:ln w="12700">
            <a:solidFill>
              <a:srgbClr val="1B2A3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0" y="2103120"/>
            <a:ext cx="384048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ms per digit</a:t>
            </a:r>
            <a:endParaRPr lang="en-US" sz="2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× 4 digits</a:t>
            </a:r>
            <a:endParaRPr lang="en-US" sz="2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4 ms cycle</a:t>
            </a:r>
            <a:endParaRPr lang="en-US" sz="2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250 Hz refresh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B2A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Code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8046720" cy="36576"/>
          </a:xfrm>
          <a:prstGeom prst="rect">
            <a:avLst/>
          </a:prstGeom>
          <a:solidFill>
            <a:srgbClr val="2C5F8A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1280160"/>
            <a:ext cx="38862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280160"/>
            <a:ext cx="1463040" cy="109728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8016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SCAN_KEY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057400" y="1417320"/>
            <a:ext cx="22402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Drives each row LOW one at a time, reads column bits, returns key index 0–15 or FFH.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2514600"/>
            <a:ext cx="38862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02920" y="2514600"/>
            <a:ext cx="1463040" cy="109728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51460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KEY_TO_DIGIT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057400" y="2651760"/>
            <a:ext cx="22402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Converts raw index to digit 0–9 using a MOVC lookup table. Returns FFH for non-digit keys.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3749040"/>
            <a:ext cx="38862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02920" y="3749040"/>
            <a:ext cx="1463040" cy="109728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374904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DO_STORE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057400" y="3886200"/>
            <a:ext cx="22402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Shifts display buffer left. Stores new digit in rightmost slot. Increments counter.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17720" y="1280160"/>
            <a:ext cx="38862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617720" y="1280160"/>
            <a:ext cx="1463040" cy="109728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17720" y="128016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CHECK_COMBO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72200" y="1417320"/>
            <a:ext cx="22402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Compares each entered digit against S0–S3 (3,5,7,9). Match → flash OPEn. No match → do nothing.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17720" y="2514600"/>
            <a:ext cx="38862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17720" y="2514600"/>
            <a:ext cx="1463040" cy="109728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17720" y="251460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T0_ISR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172200" y="2651760"/>
            <a:ext cx="22402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Timer interrupt every 1 ms. Writes segment data to P2 and enables one digit on P3.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17720" y="3749040"/>
            <a:ext cx="38862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17720" y="3749040"/>
            <a:ext cx="1463040" cy="1097280"/>
          </a:xfrm>
          <a:prstGeom prst="rect">
            <a:avLst/>
          </a:prstGeom>
          <a:solidFill>
            <a:srgbClr val="F0F4F8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17720" y="3749040"/>
            <a:ext cx="1463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CLEAR_ALL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172200" y="3886200"/>
            <a:ext cx="22402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Resets display buffer, input counter, and key buffer. Called on * key or after correct combo.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B2A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Combination Check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8046720" cy="36576"/>
          </a:xfrm>
          <a:prstGeom prst="rect">
            <a:avLst/>
          </a:prstGeom>
          <a:solidFill>
            <a:srgbClr val="2C5F8A"/>
          </a:solidFill>
          <a:ln w="12700">
            <a:solidFill>
              <a:srgbClr val="2C5F8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23444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4 digits are entered, CHECK_COMBO compares each one against the secret values stored as constants in code.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1920240"/>
            <a:ext cx="3749040" cy="2834640"/>
          </a:xfrm>
          <a:prstGeom prst="rect">
            <a:avLst/>
          </a:prstGeom>
          <a:solidFill>
            <a:srgbClr val="F0FDF4"/>
          </a:solidFill>
          <a:ln w="12700">
            <a:solidFill>
              <a:srgbClr val="86EFA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01168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 (3 – 5 – 7 – 9)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2487168"/>
            <a:ext cx="35661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4 digits match the constants S0–S3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FLASH_OPEN runs — display shows OPEn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Flashes 3 times, 300 ms on / 300 ms off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CLEAR_ALL resets everything to blank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920240"/>
            <a:ext cx="3749040" cy="2834640"/>
          </a:xfrm>
          <a:prstGeom prst="rect">
            <a:avLst/>
          </a:prstGeom>
          <a:solidFill>
            <a:srgbClr val="FFF1F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0" y="201168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Incorrect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846320" y="2487168"/>
            <a:ext cx="35661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CJNE instruction jumps to WRONG on any mismatch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just returns — nothing happens on screen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 keeps showing the last 4 entered digits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 * to clear and try again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4008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371600" y="1554480"/>
            <a:ext cx="6400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a working safe keypad system on the 8051 microcontroller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peripherals: 4×4 matrix keypad and multiplexed 7-segment display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Column-scan detects 16 keys with only 8 I/O pins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Timer 0 ISR drives the display at 250 Hz without slowing down the main loop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 combination: 3 – 5 – 7 – 9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4389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B8FA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2026-05-01T13:38:17Z</dcterms:created>
  <dcterms:modified xsi:type="dcterms:W3CDTF">2026-05-01T13:38:17Z</dcterms:modified>
</cp:coreProperties>
</file>